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68" r:id="rId3"/>
    <p:sldId id="267" r:id="rId4"/>
    <p:sldId id="258" r:id="rId5"/>
    <p:sldId id="259" r:id="rId6"/>
    <p:sldId id="260" r:id="rId7"/>
    <p:sldId id="261" r:id="rId8"/>
    <p:sldId id="262"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96"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1603644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2600011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150914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22465590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05880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13493789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6079352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1920827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840456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95538AB-4F57-4EF1-A411-8C44BB5E0BA2}" type="datetimeFigureOut">
              <a:rPr lang="en-US" smtClean="0"/>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175316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495538AB-4F57-4EF1-A411-8C44BB5E0BA2}" type="datetimeFigureOut">
              <a:rPr lang="en-US" smtClean="0"/>
              <a:t>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730920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495538AB-4F57-4EF1-A411-8C44BB5E0BA2}" type="datetimeFigureOut">
              <a:rPr lang="en-US" smtClean="0"/>
              <a:t>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3989158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495538AB-4F57-4EF1-A411-8C44BB5E0BA2}" type="datetimeFigureOut">
              <a:rPr lang="en-US" smtClean="0"/>
              <a:t>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462950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5538AB-4F57-4EF1-A411-8C44BB5E0BA2}" type="datetimeFigureOut">
              <a:rPr lang="en-US" smtClean="0"/>
              <a:t>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370449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495538AB-4F57-4EF1-A411-8C44BB5E0BA2}" type="datetimeFigureOut">
              <a:rPr lang="en-US" smtClean="0"/>
              <a:t>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4129072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495538AB-4F57-4EF1-A411-8C44BB5E0BA2}" type="datetimeFigureOut">
              <a:rPr lang="en-US" smtClean="0"/>
              <a:t>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3BD923-1133-427D-8967-3164DD8A9E25}" type="slidenum">
              <a:rPr lang="en-US" smtClean="0"/>
              <a:t>‹Nº›</a:t>
            </a:fld>
            <a:endParaRPr lang="en-US"/>
          </a:p>
        </p:txBody>
      </p:sp>
    </p:spTree>
    <p:extLst>
      <p:ext uri="{BB962C8B-B14F-4D97-AF65-F5344CB8AC3E}">
        <p14:creationId xmlns:p14="http://schemas.microsoft.com/office/powerpoint/2010/main" val="5503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95538AB-4F57-4EF1-A411-8C44BB5E0BA2}" type="datetimeFigureOut">
              <a:rPr lang="en-US" smtClean="0"/>
              <a:t>2/2/2025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F3BD923-1133-427D-8967-3164DD8A9E25}" type="slidenum">
              <a:rPr lang="en-US" smtClean="0"/>
              <a:t>‹Nº›</a:t>
            </a:fld>
            <a:endParaRPr lang="en-US"/>
          </a:p>
        </p:txBody>
      </p:sp>
    </p:spTree>
    <p:extLst>
      <p:ext uri="{BB962C8B-B14F-4D97-AF65-F5344CB8AC3E}">
        <p14:creationId xmlns:p14="http://schemas.microsoft.com/office/powerpoint/2010/main" val="138162359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type="ctrTitle"/>
          </p:nvPr>
        </p:nvSpPr>
        <p:spPr bwMode="auto">
          <a:xfrm>
            <a:off x="888301" y="849239"/>
            <a:ext cx="5506192" cy="297525"/>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dirty="0" smtClean="0">
                <a:ln>
                  <a:noFill/>
                </a:ln>
                <a:solidFill>
                  <a:srgbClr val="1F1F1F"/>
                </a:solidFill>
                <a:effectLst/>
                <a:latin typeface="inherit"/>
              </a:rPr>
              <a:t>Why travel to Mexico City ?</a:t>
            </a:r>
            <a:r>
              <a:rPr kumimoji="0" lang="en-US" altLang="en-US" sz="12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8" name="Imagen 7"/>
          <p:cNvPicPr>
            <a:picLocks noChangeAspect="1"/>
          </p:cNvPicPr>
          <p:nvPr/>
        </p:nvPicPr>
        <p:blipFill>
          <a:blip r:embed="rId2"/>
          <a:stretch>
            <a:fillRect/>
          </a:stretch>
        </p:blipFill>
        <p:spPr>
          <a:xfrm>
            <a:off x="3641397" y="3459103"/>
            <a:ext cx="6146100" cy="3266846"/>
          </a:xfrm>
          <a:prstGeom prst="rect">
            <a:avLst/>
          </a:prstGeom>
        </p:spPr>
      </p:pic>
      <p:sp>
        <p:nvSpPr>
          <p:cNvPr id="9" name="Rectángulo 8"/>
          <p:cNvSpPr/>
          <p:nvPr/>
        </p:nvSpPr>
        <p:spPr>
          <a:xfrm>
            <a:off x="298492" y="2341948"/>
            <a:ext cx="6316063" cy="1200329"/>
          </a:xfrm>
          <a:prstGeom prst="rect">
            <a:avLst/>
          </a:prstGeom>
        </p:spPr>
        <p:txBody>
          <a:bodyPr wrap="square">
            <a:spAutoFit/>
          </a:bodyPr>
          <a:lstStyle/>
          <a:p>
            <a:r>
              <a:rPr lang="en-US" dirty="0" smtClean="0"/>
              <a:t>Mexico City is the capital of the United Mexican States. It was founded on August 13, 1521, by the Spanish in ancient Tenochtitlan and was also the capital of the Viceroyalty of New Spain.</a:t>
            </a:r>
            <a:endParaRPr lang="en-US" dirty="0"/>
          </a:p>
        </p:txBody>
      </p:sp>
      <p:pic>
        <p:nvPicPr>
          <p:cNvPr id="10" name="Imagen 9"/>
          <p:cNvPicPr>
            <a:picLocks noChangeAspect="1"/>
          </p:cNvPicPr>
          <p:nvPr/>
        </p:nvPicPr>
        <p:blipFill>
          <a:blip r:embed="rId3"/>
          <a:stretch>
            <a:fillRect/>
          </a:stretch>
        </p:blipFill>
        <p:spPr>
          <a:xfrm>
            <a:off x="7068151" y="103166"/>
            <a:ext cx="4762228" cy="3229222"/>
          </a:xfrm>
          <a:prstGeom prst="rect">
            <a:avLst/>
          </a:prstGeom>
        </p:spPr>
      </p:pic>
    </p:spTree>
    <p:extLst>
      <p:ext uri="{BB962C8B-B14F-4D97-AF65-F5344CB8AC3E}">
        <p14:creationId xmlns:p14="http://schemas.microsoft.com/office/powerpoint/2010/main" val="6889968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270239" y="3369869"/>
            <a:ext cx="4919278" cy="2883725"/>
          </a:xfrm>
          <a:prstGeom prst="rect">
            <a:avLst/>
          </a:prstGeom>
        </p:spPr>
      </p:pic>
      <p:pic>
        <p:nvPicPr>
          <p:cNvPr id="5" name="Imagen 4"/>
          <p:cNvPicPr>
            <a:picLocks noChangeAspect="1"/>
          </p:cNvPicPr>
          <p:nvPr/>
        </p:nvPicPr>
        <p:blipFill>
          <a:blip r:embed="rId3"/>
          <a:stretch>
            <a:fillRect/>
          </a:stretch>
        </p:blipFill>
        <p:spPr>
          <a:xfrm>
            <a:off x="2885146" y="118009"/>
            <a:ext cx="5823424" cy="3028950"/>
          </a:xfrm>
          <a:prstGeom prst="rect">
            <a:avLst/>
          </a:prstGeom>
        </p:spPr>
      </p:pic>
      <p:pic>
        <p:nvPicPr>
          <p:cNvPr id="6" name="Imagen 5"/>
          <p:cNvPicPr>
            <a:picLocks noChangeAspect="1"/>
          </p:cNvPicPr>
          <p:nvPr/>
        </p:nvPicPr>
        <p:blipFill>
          <a:blip r:embed="rId4"/>
          <a:stretch>
            <a:fillRect/>
          </a:stretch>
        </p:blipFill>
        <p:spPr>
          <a:xfrm>
            <a:off x="6246482" y="3369869"/>
            <a:ext cx="5557591" cy="2883725"/>
          </a:xfrm>
          <a:prstGeom prst="rect">
            <a:avLst/>
          </a:prstGeom>
        </p:spPr>
      </p:pic>
      <p:sp>
        <p:nvSpPr>
          <p:cNvPr id="7" name="Rectángulo 6"/>
          <p:cNvSpPr/>
          <p:nvPr/>
        </p:nvSpPr>
        <p:spPr>
          <a:xfrm>
            <a:off x="1072429" y="6291838"/>
            <a:ext cx="2584362" cy="369332"/>
          </a:xfrm>
          <a:prstGeom prst="rect">
            <a:avLst/>
          </a:prstGeom>
        </p:spPr>
        <p:txBody>
          <a:bodyPr wrap="none">
            <a:spAutoFit/>
          </a:bodyPr>
          <a:lstStyle/>
          <a:p>
            <a:r>
              <a:rPr lang="en-US" dirty="0" smtClean="0"/>
              <a:t>Metropolitan Cathedral</a:t>
            </a:r>
            <a:endParaRPr lang="en-US" dirty="0"/>
          </a:p>
        </p:txBody>
      </p:sp>
      <p:sp>
        <p:nvSpPr>
          <p:cNvPr id="8" name="Rectangle 1"/>
          <p:cNvSpPr>
            <a:spLocks noChangeArrowheads="1"/>
          </p:cNvSpPr>
          <p:nvPr/>
        </p:nvSpPr>
        <p:spPr bwMode="auto">
          <a:xfrm>
            <a:off x="8858992" y="1148616"/>
            <a:ext cx="2113808" cy="297525"/>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dirty="0" smtClean="0">
                <a:ln>
                  <a:noFill/>
                </a:ln>
                <a:solidFill>
                  <a:srgbClr val="1F1F1F"/>
                </a:solidFill>
                <a:effectLst/>
                <a:latin typeface="inherit"/>
              </a:rPr>
              <a:t>National Palace</a:t>
            </a:r>
            <a:r>
              <a:rPr kumimoji="0" lang="en-US" altLang="en-US" sz="12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9" name="Rectángulo 8"/>
          <p:cNvSpPr/>
          <p:nvPr/>
        </p:nvSpPr>
        <p:spPr>
          <a:xfrm>
            <a:off x="7873853" y="6291838"/>
            <a:ext cx="2595711" cy="369332"/>
          </a:xfrm>
          <a:prstGeom prst="rect">
            <a:avLst/>
          </a:prstGeom>
        </p:spPr>
        <p:txBody>
          <a:bodyPr wrap="none">
            <a:spAutoFit/>
          </a:bodyPr>
          <a:lstStyle/>
          <a:p>
            <a:r>
              <a:rPr lang="en-US" dirty="0" smtClean="0"/>
              <a:t>Temple Mayor Museum</a:t>
            </a:r>
            <a:endParaRPr lang="en-US" dirty="0"/>
          </a:p>
        </p:txBody>
      </p:sp>
    </p:spTree>
    <p:extLst>
      <p:ext uri="{BB962C8B-B14F-4D97-AF65-F5344CB8AC3E}">
        <p14:creationId xmlns:p14="http://schemas.microsoft.com/office/powerpoint/2010/main" val="17603272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a:spLocks noChangeArrowheads="1"/>
          </p:cNvSpPr>
          <p:nvPr/>
        </p:nvSpPr>
        <p:spPr bwMode="auto">
          <a:xfrm>
            <a:off x="552573" y="2613126"/>
            <a:ext cx="5551969" cy="1590187"/>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lvl="0" eaLnBrk="0" fontAlgn="base" hangingPunct="0">
              <a:spcBef>
                <a:spcPct val="0"/>
              </a:spcBef>
              <a:spcAft>
                <a:spcPct val="0"/>
              </a:spcAft>
            </a:pPr>
            <a:r>
              <a:rPr kumimoji="0" lang="en-US" altLang="en-US" sz="2100" b="0" i="0" u="none" strike="noStrike" cap="none" normalizeH="0" baseline="0" dirty="0" smtClean="0">
                <a:ln>
                  <a:noFill/>
                </a:ln>
                <a:solidFill>
                  <a:srgbClr val="1F1F1F"/>
                </a:solidFill>
                <a:effectLst/>
                <a:latin typeface="inherit"/>
              </a:rPr>
              <a:t>In Mexico City, there are many international IT </a:t>
            </a:r>
          </a:p>
          <a:p>
            <a:pPr lvl="0" eaLnBrk="0" fontAlgn="base" hangingPunct="0">
              <a:spcBef>
                <a:spcPct val="0"/>
              </a:spcBef>
              <a:spcAft>
                <a:spcPct val="0"/>
              </a:spcAft>
            </a:pPr>
            <a:r>
              <a:rPr kumimoji="0" lang="en-US" altLang="en-US" sz="2100" b="0" i="0" u="none" strike="noStrike" cap="none" normalizeH="0" baseline="0" dirty="0" smtClean="0">
                <a:ln>
                  <a:noFill/>
                </a:ln>
                <a:solidFill>
                  <a:srgbClr val="1F1F1F"/>
                </a:solidFill>
                <a:effectLst/>
                <a:latin typeface="inherit"/>
              </a:rPr>
              <a:t>companies, including: </a:t>
            </a:r>
          </a:p>
          <a:p>
            <a:pPr lvl="0" eaLnBrk="0" fontAlgn="base" hangingPunct="0">
              <a:spcBef>
                <a:spcPct val="0"/>
              </a:spcBef>
              <a:spcAft>
                <a:spcPct val="0"/>
              </a:spcAft>
            </a:pPr>
            <a:r>
              <a:rPr kumimoji="0" lang="en-US" altLang="en-US" sz="2100" b="0" i="0" u="none" strike="noStrike" cap="none" normalizeH="0" baseline="0" dirty="0" smtClean="0">
                <a:ln>
                  <a:noFill/>
                </a:ln>
                <a:solidFill>
                  <a:srgbClr val="1F1F1F"/>
                </a:solidFill>
                <a:effectLst/>
                <a:latin typeface="inherit"/>
              </a:rPr>
              <a:t>IBM, Honeywell, Microsoft, Google, Cisco, </a:t>
            </a:r>
          </a:p>
          <a:p>
            <a:pPr lvl="0" eaLnBrk="0" fontAlgn="base" hangingPunct="0">
              <a:spcBef>
                <a:spcPct val="0"/>
              </a:spcBef>
              <a:spcAft>
                <a:spcPct val="0"/>
              </a:spcAft>
            </a:pPr>
            <a:r>
              <a:rPr kumimoji="0" lang="en-US" altLang="en-US" sz="2100" b="0" i="0" u="none" strike="noStrike" cap="none" normalizeH="0" baseline="0" dirty="0" smtClean="0">
                <a:ln>
                  <a:noFill/>
                </a:ln>
                <a:solidFill>
                  <a:srgbClr val="1F1F1F"/>
                </a:solidFill>
                <a:effectLst/>
                <a:latin typeface="inherit"/>
              </a:rPr>
              <a:t>Robert Bosch, Hewlett Packard, Enterprise, </a:t>
            </a:r>
          </a:p>
          <a:p>
            <a:pPr lvl="0" eaLnBrk="0" fontAlgn="base" hangingPunct="0">
              <a:spcBef>
                <a:spcPct val="0"/>
              </a:spcBef>
              <a:spcAft>
                <a:spcPct val="0"/>
              </a:spcAft>
            </a:pPr>
            <a:r>
              <a:rPr kumimoji="0" lang="en-US" altLang="en-US" sz="2100" b="0" i="0" u="none" strike="noStrike" cap="none" normalizeH="0" baseline="0" dirty="0" smtClean="0">
                <a:ln>
                  <a:noFill/>
                </a:ln>
                <a:solidFill>
                  <a:srgbClr val="1F1F1F"/>
                </a:solidFill>
                <a:effectLst/>
                <a:latin typeface="inherit"/>
              </a:rPr>
              <a:t>SAP, EPAM Systems, Thomson Reuters.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7" name="Imagen 6"/>
          <p:cNvPicPr>
            <a:picLocks noChangeAspect="1"/>
          </p:cNvPicPr>
          <p:nvPr/>
        </p:nvPicPr>
        <p:blipFill>
          <a:blip r:embed="rId2"/>
          <a:stretch>
            <a:fillRect/>
          </a:stretch>
        </p:blipFill>
        <p:spPr>
          <a:xfrm>
            <a:off x="6590805" y="391887"/>
            <a:ext cx="5469206" cy="6032664"/>
          </a:xfrm>
          <a:prstGeom prst="rect">
            <a:avLst/>
          </a:prstGeom>
        </p:spPr>
      </p:pic>
    </p:spTree>
    <p:extLst>
      <p:ext uri="{BB962C8B-B14F-4D97-AF65-F5344CB8AC3E}">
        <p14:creationId xmlns:p14="http://schemas.microsoft.com/office/powerpoint/2010/main" val="23878264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5271" y="558140"/>
            <a:ext cx="6113442" cy="5949538"/>
          </a:xfrm>
          <a:prstGeom prst="rect">
            <a:avLst/>
          </a:prstGeom>
        </p:spPr>
      </p:pic>
      <p:sp>
        <p:nvSpPr>
          <p:cNvPr id="5" name="Rectángulo 4"/>
          <p:cNvSpPr/>
          <p:nvPr/>
        </p:nvSpPr>
        <p:spPr>
          <a:xfrm>
            <a:off x="6218712" y="1990267"/>
            <a:ext cx="6096000" cy="1477328"/>
          </a:xfrm>
          <a:prstGeom prst="rect">
            <a:avLst/>
          </a:prstGeom>
        </p:spPr>
        <p:txBody>
          <a:bodyPr>
            <a:spAutoFit/>
          </a:bodyPr>
          <a:lstStyle/>
          <a:p>
            <a:r>
              <a:rPr lang="en-US" dirty="0" smtClean="0"/>
              <a:t>In Mexico City, there is the Palace of Fine Arts, which is </a:t>
            </a:r>
          </a:p>
          <a:p>
            <a:r>
              <a:rPr lang="en-US" dirty="0" smtClean="0"/>
              <a:t>a cultural venue considered one of the most important </a:t>
            </a:r>
          </a:p>
          <a:p>
            <a:r>
              <a:rPr lang="en-US" dirty="0" smtClean="0"/>
              <a:t>in the manifestation of the arts in Mexico. Which has been the scene and witness of impressive artistic, social, and political events.</a:t>
            </a:r>
            <a:endParaRPr lang="en-US" dirty="0"/>
          </a:p>
        </p:txBody>
      </p:sp>
    </p:spTree>
    <p:extLst>
      <p:ext uri="{BB962C8B-B14F-4D97-AF65-F5344CB8AC3E}">
        <p14:creationId xmlns:p14="http://schemas.microsoft.com/office/powerpoint/2010/main" val="1117358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1056904" y="600280"/>
            <a:ext cx="9464634" cy="923330"/>
          </a:xfrm>
          <a:prstGeom prst="rect">
            <a:avLst/>
          </a:prstGeom>
        </p:spPr>
        <p:txBody>
          <a:bodyPr wrap="square">
            <a:spAutoFit/>
          </a:bodyPr>
          <a:lstStyle/>
          <a:p>
            <a:r>
              <a:rPr lang="en-US" dirty="0" smtClean="0"/>
              <a:t>There are many companies for training, such as Netec, which is a company that is at the forefront in IT courses and certifications for companies, so that there is a correct adaptation of these in their processes and ensure that the staff can use them perfectly.</a:t>
            </a:r>
            <a:endParaRPr lang="en-US" dirty="0"/>
          </a:p>
        </p:txBody>
      </p:sp>
      <p:pic>
        <p:nvPicPr>
          <p:cNvPr id="5" name="Imagen 4"/>
          <p:cNvPicPr>
            <a:picLocks noChangeAspect="1"/>
          </p:cNvPicPr>
          <p:nvPr/>
        </p:nvPicPr>
        <p:blipFill>
          <a:blip r:embed="rId2"/>
          <a:stretch>
            <a:fillRect/>
          </a:stretch>
        </p:blipFill>
        <p:spPr>
          <a:xfrm>
            <a:off x="1163782" y="1731756"/>
            <a:ext cx="9357756" cy="4772025"/>
          </a:xfrm>
          <a:prstGeom prst="rect">
            <a:avLst/>
          </a:prstGeom>
        </p:spPr>
      </p:pic>
    </p:spTree>
    <p:extLst>
      <p:ext uri="{BB962C8B-B14F-4D97-AF65-F5344CB8AC3E}">
        <p14:creationId xmlns:p14="http://schemas.microsoft.com/office/powerpoint/2010/main" val="23425863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4678878" y="522514"/>
            <a:ext cx="7400244" cy="5925786"/>
          </a:xfrm>
          <a:prstGeom prst="rect">
            <a:avLst/>
          </a:prstGeom>
        </p:spPr>
      </p:pic>
      <p:sp>
        <p:nvSpPr>
          <p:cNvPr id="5" name="Rectángulo 4"/>
          <p:cNvSpPr/>
          <p:nvPr/>
        </p:nvSpPr>
        <p:spPr>
          <a:xfrm>
            <a:off x="186047" y="2013443"/>
            <a:ext cx="4362202" cy="2031325"/>
          </a:xfrm>
          <a:prstGeom prst="rect">
            <a:avLst/>
          </a:prstGeom>
        </p:spPr>
        <p:txBody>
          <a:bodyPr wrap="square">
            <a:spAutoFit/>
          </a:bodyPr>
          <a:lstStyle/>
          <a:p>
            <a:r>
              <a:rPr lang="en-US" dirty="0" smtClean="0"/>
              <a:t>In Mexico City, there is the Chapultepec forest, which is an urban forest that is the largest urban forest in Latin America with 866 hectares and the fourth largest in the world. It is divided into four sections and houses cultural, historical, and tourist sites.</a:t>
            </a:r>
            <a:endParaRPr lang="en-US" dirty="0"/>
          </a:p>
        </p:txBody>
      </p:sp>
    </p:spTree>
    <p:extLst>
      <p:ext uri="{BB962C8B-B14F-4D97-AF65-F5344CB8AC3E}">
        <p14:creationId xmlns:p14="http://schemas.microsoft.com/office/powerpoint/2010/main" val="19067750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341353" y="451262"/>
            <a:ext cx="7210425" cy="5949537"/>
          </a:xfrm>
          <a:prstGeom prst="rect">
            <a:avLst/>
          </a:prstGeom>
        </p:spPr>
      </p:pic>
      <p:sp>
        <p:nvSpPr>
          <p:cNvPr id="5" name="Rectángulo 4"/>
          <p:cNvSpPr/>
          <p:nvPr/>
        </p:nvSpPr>
        <p:spPr>
          <a:xfrm>
            <a:off x="7691252" y="1977680"/>
            <a:ext cx="6096000" cy="646331"/>
          </a:xfrm>
          <a:prstGeom prst="rect">
            <a:avLst/>
          </a:prstGeom>
        </p:spPr>
        <p:txBody>
          <a:bodyPr>
            <a:spAutoFit/>
          </a:bodyPr>
          <a:lstStyle/>
          <a:p>
            <a:r>
              <a:rPr lang="en-US" dirty="0" smtClean="0"/>
              <a:t>In every corner of CDMX, you can try </a:t>
            </a:r>
          </a:p>
          <a:p>
            <a:r>
              <a:rPr lang="en-US" dirty="0" smtClean="0"/>
              <a:t>alternative street food.</a:t>
            </a:r>
            <a:endParaRPr lang="en-US" dirty="0"/>
          </a:p>
        </p:txBody>
      </p:sp>
    </p:spTree>
    <p:extLst>
      <p:ext uri="{BB962C8B-B14F-4D97-AF65-F5344CB8AC3E}">
        <p14:creationId xmlns:p14="http://schemas.microsoft.com/office/powerpoint/2010/main" val="3925281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819397" y="916908"/>
            <a:ext cx="9963397" cy="646331"/>
          </a:xfrm>
          <a:prstGeom prst="rect">
            <a:avLst/>
          </a:prstGeom>
        </p:spPr>
        <p:txBody>
          <a:bodyPr wrap="square">
            <a:spAutoFit/>
          </a:bodyPr>
          <a:lstStyle/>
          <a:p>
            <a:r>
              <a:rPr lang="en-US" dirty="0" smtClean="0"/>
              <a:t>In the city, there are many options for sporting events, such as the Azteca stadium of Club América or the Arena México which is the headquarters of the World Wrestling Council.</a:t>
            </a:r>
            <a:endParaRPr lang="en-US" dirty="0"/>
          </a:p>
        </p:txBody>
      </p:sp>
      <p:pic>
        <p:nvPicPr>
          <p:cNvPr id="5" name="Imagen 4"/>
          <p:cNvPicPr>
            <a:picLocks noChangeAspect="1"/>
          </p:cNvPicPr>
          <p:nvPr/>
        </p:nvPicPr>
        <p:blipFill>
          <a:blip r:embed="rId2"/>
          <a:stretch>
            <a:fillRect/>
          </a:stretch>
        </p:blipFill>
        <p:spPr>
          <a:xfrm>
            <a:off x="1653762" y="1983179"/>
            <a:ext cx="7981950" cy="4321814"/>
          </a:xfrm>
          <a:prstGeom prst="rect">
            <a:avLst/>
          </a:prstGeom>
        </p:spPr>
      </p:pic>
    </p:spTree>
    <p:extLst>
      <p:ext uri="{BB962C8B-B14F-4D97-AF65-F5344CB8AC3E}">
        <p14:creationId xmlns:p14="http://schemas.microsoft.com/office/powerpoint/2010/main" val="28388425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6432433" y="1550595"/>
            <a:ext cx="5589662" cy="3947680"/>
          </a:xfrm>
          <a:prstGeom prst="rect">
            <a:avLst/>
          </a:prstGeom>
        </p:spPr>
      </p:pic>
      <p:pic>
        <p:nvPicPr>
          <p:cNvPr id="5" name="Imagen 4"/>
          <p:cNvPicPr>
            <a:picLocks noChangeAspect="1"/>
          </p:cNvPicPr>
          <p:nvPr/>
        </p:nvPicPr>
        <p:blipFill>
          <a:blip r:embed="rId3"/>
          <a:stretch>
            <a:fillRect/>
          </a:stretch>
        </p:blipFill>
        <p:spPr>
          <a:xfrm>
            <a:off x="445075" y="296884"/>
            <a:ext cx="5648697" cy="3119920"/>
          </a:xfrm>
          <a:prstGeom prst="rect">
            <a:avLst/>
          </a:prstGeom>
        </p:spPr>
      </p:pic>
      <p:sp>
        <p:nvSpPr>
          <p:cNvPr id="6" name="Rectangle 1"/>
          <p:cNvSpPr>
            <a:spLocks noChangeArrowheads="1"/>
          </p:cNvSpPr>
          <p:nvPr/>
        </p:nvSpPr>
        <p:spPr bwMode="auto">
          <a:xfrm>
            <a:off x="2289710" y="3524435"/>
            <a:ext cx="2220687" cy="297525"/>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dirty="0" smtClean="0">
                <a:ln>
                  <a:noFill/>
                </a:ln>
                <a:solidFill>
                  <a:srgbClr val="1F1F1F"/>
                </a:solidFill>
                <a:effectLst/>
                <a:latin typeface="inherit"/>
              </a:rPr>
              <a:t>Aztec Stadium</a:t>
            </a:r>
            <a:r>
              <a:rPr kumimoji="0" lang="en-US" altLang="en-US" sz="12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7" name="Rectangle 2"/>
          <p:cNvSpPr>
            <a:spLocks noChangeArrowheads="1"/>
          </p:cNvSpPr>
          <p:nvPr/>
        </p:nvSpPr>
        <p:spPr bwMode="auto">
          <a:xfrm>
            <a:off x="8467106" y="5589988"/>
            <a:ext cx="2232561" cy="297525"/>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dirty="0" smtClean="0">
                <a:ln>
                  <a:noFill/>
                </a:ln>
                <a:solidFill>
                  <a:srgbClr val="1F1F1F"/>
                </a:solidFill>
                <a:effectLst/>
                <a:latin typeface="inherit"/>
              </a:rPr>
              <a:t>Arena Mexico</a:t>
            </a:r>
            <a:r>
              <a:rPr kumimoji="0" lang="en-US" altLang="en-US" sz="12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912336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1104404" y="1055685"/>
            <a:ext cx="9761517" cy="1754326"/>
          </a:xfrm>
          <a:prstGeom prst="rect">
            <a:avLst/>
          </a:prstGeom>
        </p:spPr>
        <p:txBody>
          <a:bodyPr wrap="square">
            <a:spAutoFit/>
          </a:bodyPr>
          <a:lstStyle/>
          <a:p>
            <a:r>
              <a:rPr lang="en-US" dirty="0" smtClean="0"/>
              <a:t>The Plaza de la Constitution, informally known as the Zócalo, is located in the heart of the historic center of Mexico City. Its location was established by the conquistadors to be established just next to what was previously the political and religious center of Mexico-Tenochtitlan, the capital of the Mexica. It is surrounded by the Metropolitan Cathedral of Mexico City to the north, the National Palace to the east, and the northwest by the Temple Mayor Museum.</a:t>
            </a:r>
            <a:endParaRPr lang="en-US" dirty="0"/>
          </a:p>
        </p:txBody>
      </p:sp>
      <p:pic>
        <p:nvPicPr>
          <p:cNvPr id="5" name="Imagen 4"/>
          <p:cNvPicPr>
            <a:picLocks noChangeAspect="1"/>
          </p:cNvPicPr>
          <p:nvPr/>
        </p:nvPicPr>
        <p:blipFill>
          <a:blip r:embed="rId2"/>
          <a:stretch>
            <a:fillRect/>
          </a:stretch>
        </p:blipFill>
        <p:spPr>
          <a:xfrm>
            <a:off x="1104405" y="2810010"/>
            <a:ext cx="9761516" cy="3662041"/>
          </a:xfrm>
          <a:prstGeom prst="rect">
            <a:avLst/>
          </a:prstGeom>
        </p:spPr>
      </p:pic>
    </p:spTree>
    <p:extLst>
      <p:ext uri="{BB962C8B-B14F-4D97-AF65-F5344CB8AC3E}">
        <p14:creationId xmlns:p14="http://schemas.microsoft.com/office/powerpoint/2010/main" val="3358502328"/>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1399</TotalTime>
  <Words>376</Words>
  <Application>Microsoft Office PowerPoint</Application>
  <PresentationFormat>Panorámica</PresentationFormat>
  <Paragraphs>21</Paragraphs>
  <Slides>10</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10</vt:i4>
      </vt:variant>
    </vt:vector>
  </HeadingPairs>
  <TitlesOfParts>
    <vt:vector size="15" baseType="lpstr">
      <vt:lpstr>Arial</vt:lpstr>
      <vt:lpstr>inherit</vt:lpstr>
      <vt:lpstr>Trebuchet MS</vt:lpstr>
      <vt:lpstr>Wingdings 3</vt:lpstr>
      <vt:lpstr>Faceta</vt:lpstr>
      <vt:lpstr>Why travel to Mexico City ?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travel to Mexico City </dc:title>
  <dc:creator>ELFO</dc:creator>
  <cp:lastModifiedBy>ELFO</cp:lastModifiedBy>
  <cp:revision>20</cp:revision>
  <dcterms:created xsi:type="dcterms:W3CDTF">2025-02-03T01:35:06Z</dcterms:created>
  <dcterms:modified xsi:type="dcterms:W3CDTF">2025-02-04T00:54:54Z</dcterms:modified>
</cp:coreProperties>
</file>

<file path=docProps/thumbnail.jpeg>
</file>